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8" r:id="rId2"/>
    <p:sldId id="295" r:id="rId3"/>
    <p:sldId id="285" r:id="rId4"/>
    <p:sldId id="259" r:id="rId5"/>
    <p:sldId id="272" r:id="rId6"/>
    <p:sldId id="276" r:id="rId7"/>
    <p:sldId id="286" r:id="rId8"/>
    <p:sldId id="287" r:id="rId9"/>
    <p:sldId id="289" r:id="rId10"/>
    <p:sldId id="290" r:id="rId11"/>
    <p:sldId id="291" r:id="rId12"/>
    <p:sldId id="278" r:id="rId13"/>
    <p:sldId id="266" r:id="rId14"/>
    <p:sldId id="318" r:id="rId15"/>
    <p:sldId id="288" r:id="rId16"/>
    <p:sldId id="319" r:id="rId17"/>
    <p:sldId id="274" r:id="rId18"/>
    <p:sldId id="273" r:id="rId19"/>
    <p:sldId id="294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맑은 고딕 Semilight" panose="020B0502040204020203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359E"/>
    <a:srgbClr val="0037A4"/>
    <a:srgbClr val="002B82"/>
    <a:srgbClr val="003CB4"/>
    <a:srgbClr val="002060"/>
    <a:srgbClr val="000080"/>
    <a:srgbClr val="00A0E9"/>
    <a:srgbClr val="3A4A6A"/>
    <a:srgbClr val="B1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515" autoAdjust="0"/>
  </p:normalViewPr>
  <p:slideViewPr>
    <p:cSldViewPr snapToGrid="0" showGuides="1">
      <p:cViewPr varScale="1">
        <p:scale>
          <a:sx n="104" d="100"/>
          <a:sy n="104" d="100"/>
        </p:scale>
        <p:origin x="59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김용헌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최원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01865" cy="276999"/>
            <a:chOff x="1062223" y="3402480"/>
            <a:chExt cx="2701865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6736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301-550D-1278-B09E-50A8520540BC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F346B-BEE6-AB03-42C8-90CDC1A92CFE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위치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주거형태 분석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1841B9-5101-687F-5A95-88EA3BA7CCE1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B9B9411-E2A0-232C-158A-BF54C31ED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5173414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605579-76E9-34FB-6C9B-6A493697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9" y="435613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FD093E-BE5F-701D-839D-7150725EE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9" y="3539068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501BE8-7F12-7236-6CF1-FBEB55D8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9" y="2719650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인구 파악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행정동별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가구원수별 가구수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50D1B-526B-A8A9-5271-6B6FD25C2292}"/>
              </a:ext>
            </a:extLst>
          </p:cNvPr>
          <p:cNvSpPr txBox="1"/>
          <p:nvPr/>
        </p:nvSpPr>
        <p:spPr>
          <a:xfrm>
            <a:off x="6845534" y="5189240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인구 생활이동 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거주지 추천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~2020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인구수 분석 후 시각화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주택별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인구수 분석 후 시각화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 인구수 분석 후 시각화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8684FE-274F-CB3E-D64B-1C7DB1CB11C7}"/>
              </a:ext>
            </a:extLst>
          </p:cNvPr>
          <p:cNvSpPr txBox="1"/>
          <p:nvPr/>
        </p:nvSpPr>
        <p:spPr>
          <a:xfrm>
            <a:off x="6845533" y="54604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 인구의 유입 및 유출 이동 인구 수 분석 후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C0F917-CA0B-CB6F-0F3A-CE78DC2F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CA249-F1EA-B6F7-7E2C-EA0B6021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565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부동산통계정보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부동산 실거래가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주거면적 선호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평수와 가격대 추천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한국부동산원에서 제공하는 부동산 거래 통계 데이터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서울시에서 실시간으로 거래되는 부동산 데이터의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주택별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계약금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평수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주거선호도 특성 중 우선순위 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694D7-A6E1-16FC-2ECE-F0E400FCBA2E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56627-4963-F6D8-8516-01F247BC7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7746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6719B6-6825-5EA6-6FCE-562233222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07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C131DFC-3F30-B149-0634-68732735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37" y="2725658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C6E093-35C9-3DF9-E6C6-B20C25ED6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634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185EC-B11C-D663-0AB8-DCBEC3F57F8D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F0C2E-DB3F-0565-2CA0-02C482A0C21D}"/>
              </a:ext>
            </a:extLst>
          </p:cNvPr>
          <p:cNvSpPr txBox="1"/>
          <p:nvPr/>
        </p:nvSpPr>
        <p:spPr>
          <a:xfrm>
            <a:off x="4813300" y="2150880"/>
            <a:ext cx="397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파악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30325-51F0-4BDD-A974-8CC08A96E00C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32C5B-19DD-A3A4-03A5-0F991DDEB98F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 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7B635-3DE0-7514-F85E-70A4276CAA7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문화공간 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83C41-6C18-9795-8498-B9874339DDB6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파악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B7844-9BAF-9A83-51D4-6AD8195D7C1C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주요 공원현황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4B9F7-183E-13CC-F069-8D6AFBE0774B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2F33D-9A97-C99E-C56F-CF60001B06FB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60097-D5F1-21F0-94DE-6A3DDAC80B71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74F6D-00D3-5410-2D1C-119B175F49F5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DB668-61A6-A3A7-760C-C05A0C485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BD2E2C-D3F3-21F8-A919-733CE425C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01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AE04A5E-E2F9-14DA-EA9D-0204F2188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434817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294AAF-BBF2-6509-B7B4-EFCD42211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517104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2A74AF-1992-28D7-17B6-D7CFD7DAF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815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185EC-B11C-D663-0AB8-DCBEC3F57F8D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CD1C5-4761-2446-AB5D-365E9792CB7B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3113F-7524-5593-701B-D517D4CD965E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728DC-A177-97D7-37D9-E00E65EFC226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표준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52B7D-0199-D6AA-61E2-D0D8E7BB59B0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안전비상벨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설치위치 정보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17D1D-8100-8F4F-BD83-DB51C57C6923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0B548-7710-76D2-7D21-A42527A4EC40}"/>
              </a:ext>
            </a:extLst>
          </p:cNvPr>
          <p:cNvSpPr txBox="1"/>
          <p:nvPr/>
        </p:nvSpPr>
        <p:spPr>
          <a:xfrm>
            <a:off x="6845534" y="5189240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동별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화재발생 현황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ACF81-D920-1C18-E039-360296372B3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109FA-64E4-C9EA-1B25-301319597597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60DFA-E119-1F01-91EA-EA1C6C5DA400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178F47-6F9E-7F05-E62A-0486CAF78EA4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CDDB0-1C22-C534-9C73-0092603B737A}"/>
              </a:ext>
            </a:extLst>
          </p:cNvPr>
          <p:cNvSpPr txBox="1"/>
          <p:nvPr/>
        </p:nvSpPr>
        <p:spPr>
          <a:xfrm>
            <a:off x="6845533" y="54604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CE630-422A-77C8-2E21-C4378AE4F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27176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B4B4B6-31CF-2429-E562-C59366F79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63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35C08E-B3BF-1498-6085-358AD6481DCD}"/>
              </a:ext>
            </a:extLst>
          </p:cNvPr>
          <p:cNvSpPr txBox="1"/>
          <p:nvPr/>
        </p:nvSpPr>
        <p:spPr>
          <a:xfrm>
            <a:off x="477478" y="252400"/>
            <a:ext cx="25523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서비스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FE500A-57BF-557D-5358-F0A68FFE01B7}"/>
              </a:ext>
            </a:extLst>
          </p:cNvPr>
          <p:cNvSpPr txBox="1"/>
          <p:nvPr/>
        </p:nvSpPr>
        <p:spPr>
          <a:xfrm>
            <a:off x="477478" y="252400"/>
            <a:ext cx="25523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서비스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700809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종합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History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A658C9-7245-2929-C0D2-EFD906689E72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CBA6-DFA8-6338-1214-BD78B621CC8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80BFE6-F538-5924-4C80-89A5427A4158}"/>
              </a:ext>
            </a:extLst>
          </p:cNvPr>
          <p:cNvGrpSpPr/>
          <p:nvPr/>
        </p:nvGrpSpPr>
        <p:grpSpPr>
          <a:xfrm>
            <a:off x="439374" y="2715975"/>
            <a:ext cx="3276096" cy="2520014"/>
            <a:chOff x="1058097" y="2715975"/>
            <a:chExt cx="3276096" cy="25200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6C7B9D-B7B7-7713-5405-AB0FC0585E85}"/>
                </a:ext>
              </a:extLst>
            </p:cNvPr>
            <p:cNvSpPr txBox="1"/>
            <p:nvPr/>
          </p:nvSpPr>
          <p:spPr>
            <a:xfrm>
              <a:off x="1058097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1.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2412BD-7396-976E-093A-BD5A27EDD1D6}"/>
                </a:ext>
              </a:extLst>
            </p:cNvPr>
            <p:cNvSpPr txBox="1"/>
            <p:nvPr/>
          </p:nvSpPr>
          <p:spPr>
            <a:xfrm>
              <a:off x="1058097" y="2992975"/>
              <a:ext cx="32760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분석 및 추천 서비스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97B444-6063-7B82-EBBF-3CBBA68AD910}"/>
                </a:ext>
              </a:extLst>
            </p:cNvPr>
            <p:cNvSpPr txBox="1"/>
            <p:nvPr/>
          </p:nvSpPr>
          <p:spPr>
            <a:xfrm>
              <a:off x="1203733" y="3429725"/>
              <a:ext cx="2342098" cy="180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거주지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선호지역 평수와 가격대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생활 편의시설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 안정성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7ECB74-6269-6F4D-6526-8000F9C34B58}"/>
              </a:ext>
            </a:extLst>
          </p:cNvPr>
          <p:cNvGrpSpPr/>
          <p:nvPr/>
        </p:nvGrpSpPr>
        <p:grpSpPr>
          <a:xfrm>
            <a:off x="4438462" y="2715975"/>
            <a:ext cx="2870371" cy="2071173"/>
            <a:chOff x="4154690" y="2715975"/>
            <a:chExt cx="2870371" cy="20711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332C08-9EB2-81D1-6ED6-FD19B14C2A73}"/>
                </a:ext>
              </a:extLst>
            </p:cNvPr>
            <p:cNvSpPr txBox="1"/>
            <p:nvPr/>
          </p:nvSpPr>
          <p:spPr>
            <a:xfrm>
              <a:off x="4154691" y="2992975"/>
              <a:ext cx="28703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식생활 정보 제공 서비스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55A944-6C73-B412-BB86-A780DFE05E28}"/>
                </a:ext>
              </a:extLst>
            </p:cNvPr>
            <p:cNvSpPr txBox="1"/>
            <p:nvPr/>
          </p:nvSpPr>
          <p:spPr>
            <a:xfrm>
              <a:off x="4154690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2.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0F5766-6B3D-54AB-96D4-64DACD2D0056}"/>
                </a:ext>
              </a:extLst>
            </p:cNvPr>
            <p:cNvSpPr txBox="1"/>
            <p:nvPr/>
          </p:nvSpPr>
          <p:spPr>
            <a:xfrm>
              <a:off x="4297737" y="3429725"/>
              <a:ext cx="2727324" cy="1357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HMR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식품 시장분석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배달음식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외식 산업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식생활 트렌드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4131B-E6A7-27C2-D5C3-173CBE945EA4}"/>
              </a:ext>
            </a:extLst>
          </p:cNvPr>
          <p:cNvGrpSpPr/>
          <p:nvPr/>
        </p:nvGrpSpPr>
        <p:grpSpPr>
          <a:xfrm>
            <a:off x="8031825" y="2719341"/>
            <a:ext cx="3841202" cy="1618966"/>
            <a:chOff x="7971850" y="2719341"/>
            <a:chExt cx="3841202" cy="16189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919F39-B50D-C775-6897-81512A9F99F3}"/>
                </a:ext>
              </a:extLst>
            </p:cNvPr>
            <p:cNvSpPr txBox="1"/>
            <p:nvPr/>
          </p:nvSpPr>
          <p:spPr>
            <a:xfrm>
              <a:off x="7971850" y="2992975"/>
              <a:ext cx="384120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임대주택 청약 경쟁률 예측 서비스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3595B1-63B4-A5E4-D34A-86F8DB4637D2}"/>
                </a:ext>
              </a:extLst>
            </p:cNvPr>
            <p:cNvSpPr txBox="1"/>
            <p:nvPr/>
          </p:nvSpPr>
          <p:spPr>
            <a:xfrm>
              <a:off x="7971850" y="2719341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3.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082FA-E6CA-12D4-E64C-5374AC33E6EC}"/>
                </a:ext>
              </a:extLst>
            </p:cNvPr>
            <p:cNvSpPr txBox="1"/>
            <p:nvPr/>
          </p:nvSpPr>
          <p:spPr>
            <a:xfrm>
              <a:off x="8112468" y="3429725"/>
              <a:ext cx="2342098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지역별 청약 경쟁률 예측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청약 공고 모아보기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D60588C-28F6-FD7A-9387-4E9EB2A6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B0F826C-ADBF-8F9C-12FB-449F626B684A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7F3CD5-6E10-F1D0-02DC-AC91DF992398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60BB4E-7D69-A56B-22BE-68F6DD23A015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755069-DC69-85D2-5F56-CE02ACB836ED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4F450A-A4DB-92D8-E3BB-B48A42B1E75B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99502-056E-E697-CA0A-753E9D7DE447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F13E10D4-1C32-805A-2E0A-DB6B0E756D56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7BD682-5C7C-86A8-95D5-7B34F7D72B32}"/>
              </a:ext>
            </a:extLst>
          </p:cNvPr>
          <p:cNvCxnSpPr>
            <a:cxnSpLocks/>
          </p:cNvCxnSpPr>
          <p:nvPr/>
        </p:nvCxnSpPr>
        <p:spPr>
          <a:xfrm>
            <a:off x="7302029" y="3918857"/>
            <a:ext cx="4373504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C11A60-0B41-383C-1192-FCC8E4C9D45D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93423-9072-7F7D-8E71-65DF1CC15C8F}"/>
              </a:ext>
            </a:extLst>
          </p:cNvPr>
          <p:cNvSpPr txBox="1"/>
          <p:nvPr/>
        </p:nvSpPr>
        <p:spPr>
          <a:xfrm>
            <a:off x="7188257" y="3451761"/>
            <a:ext cx="47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추천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8E72A-4ACF-001A-1BF3-48E52C37B7C0}"/>
              </a:ext>
            </a:extLst>
          </p:cNvPr>
          <p:cNvSpPr txBox="1"/>
          <p:nvPr/>
        </p:nvSpPr>
        <p:spPr>
          <a:xfrm>
            <a:off x="7302029" y="4030415"/>
            <a:ext cx="4373504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1-1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1-2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1-3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1-4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82150-4FC6-DE10-2D5A-8261ABF0BA8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41F9-5F31-34B1-46E6-A06555FA042B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F7B-C687-7DF4-EEF5-57784F20758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EC0947-2D47-289C-90F0-F478A38AEFFA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1D0DA-023E-70EE-E247-824FD30A156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88750F-33B4-482A-CCCF-1A5D6B9EC805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1712</Words>
  <Application>Microsoft Office PowerPoint</Application>
  <PresentationFormat>와이드스크린</PresentationFormat>
  <Paragraphs>685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choi won</cp:lastModifiedBy>
  <cp:revision>403</cp:revision>
  <dcterms:created xsi:type="dcterms:W3CDTF">2023-04-28T07:44:01Z</dcterms:created>
  <dcterms:modified xsi:type="dcterms:W3CDTF">2023-05-17T07:40:58Z</dcterms:modified>
</cp:coreProperties>
</file>